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237249" name="Google Shape;3;n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7904996" name="Google Shape;4;n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3585912" name="Google Shape;81;p1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672411916" name="Google Shape;82;p1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0746057" name="Google Shape;93;p2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036209148" name="Google Shape;94;p2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16438" name="Google Shape;102;p3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803809728" name="Google Shape;103;p3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9860150" name="Google Shape;111;p4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08255459" name="Google Shape;112;p4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6592296" name="Google Shape;119;p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59033709" name="Google Shape;120;p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9636562" name="Google Shape;128;p6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14425247" name="Google Shape;129;p6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7081101" name="Google Shape;136;p7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22886345" name="Google Shape;137;p7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4818656" name="Google Shape;143;p8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11968248" name="Google Shape;144;p8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9708223" name="Google Shape;152;p9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36108164" name="Google Shape;153;p9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lank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1368479" name="Google Shape;12;p11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56855325" name="Google Shape;13;p11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94622514" name="Google Shape;14;p11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Vertical Text" type="vertTx" userDrawn="1">
  <p:cSld name="VERTICAL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1112137" name="Google Shape;69;p20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84990741" name="Google Shape;70;p20"/>
          <p:cNvSpPr txBox="1">
            <a:spLocks noGrp="1"/>
          </p:cNvSpPr>
          <p:nvPr>
            <p:ph type="body" idx="1"/>
          </p:nvPr>
        </p:nvSpPr>
        <p:spPr bwMode="auto"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26488181" name="Google Shape;71;p20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07051541" name="Google Shape;72;p20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03658901" name="Google Shape;73;p20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Vertical Title and Text" type="vertTitleAndTx" userDrawn="1">
  <p:cSld name="VERTICAL_TITLE_AND_VERTICAL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965598" name="Google Shape;75;p21"/>
          <p:cNvSpPr txBox="1">
            <a:spLocks noGrp="1"/>
          </p:cNvSpPr>
          <p:nvPr>
            <p:ph type="title"/>
          </p:nvPr>
        </p:nvSpPr>
        <p:spPr bwMode="auto"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41775715" name="Google Shape;76;p21"/>
          <p:cNvSpPr txBox="1">
            <a:spLocks noGrp="1"/>
          </p:cNvSpPr>
          <p:nvPr>
            <p:ph type="body" idx="1"/>
          </p:nvPr>
        </p:nvSpPr>
        <p:spPr bwMode="auto"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41346208" name="Google Shape;77;p21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92702541" name="Google Shape;78;p21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4120961" name="Google Shape;79;p21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Slide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0301686" name="Google Shape;16;p12"/>
          <p:cNvSpPr txBox="1"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30416594" name="Google Shape;17;p12"/>
          <p:cNvSpPr txBox="1"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552724852" name="Google Shape;18;p12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1047213" name="Google Shape;19;p12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9706896" name="Google Shape;20;p12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Content" type="obj" userDrawn="1">
  <p:cSld name="OBJEC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6692463" name="Google Shape;22;p13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84457220" name="Google Shape;23;p13"/>
          <p:cNvSpPr txBox="1"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10558110" name="Google Shape;24;p13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66353434" name="Google Shape;25;p13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94222108" name="Google Shape;26;p13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Header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6326296" name="Google Shape;28;p14"/>
          <p:cNvSpPr txBox="1"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89258918" name="Google Shape;29;p14"/>
          <p:cNvSpPr txBox="1"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679110655" name="Google Shape;30;p14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71694799" name="Google Shape;31;p14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1938198" name="Google Shape;32;p14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wo Content" type="twoObj" userDrawn="1">
  <p:cSld name="TWO_OBJECT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2322755" name="Google Shape;34;p15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45327813" name="Google Shape;35;p15"/>
          <p:cNvSpPr txBox="1">
            <a:spLocks noGrp="1"/>
          </p:cNvSpPr>
          <p:nvPr>
            <p:ph type="body" idx="1"/>
          </p:nvPr>
        </p:nvSpPr>
        <p:spPr bwMode="auto"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384276368" name="Google Shape;36;p15"/>
          <p:cNvSpPr txBox="1">
            <a:spLocks noGrp="1"/>
          </p:cNvSpPr>
          <p:nvPr>
            <p:ph type="body" idx="2"/>
          </p:nvPr>
        </p:nvSpPr>
        <p:spPr bwMode="auto"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998956757" name="Google Shape;37;p15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17958789" name="Google Shape;38;p15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97142131" name="Google Shape;39;p15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omparison" type="twoTxTwoObj" userDrawn="1">
  <p:cSld name="TWO_OBJECTS_WITH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2265320" name="Google Shape;41;p16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30068260" name="Google Shape;42;p16"/>
          <p:cNvSpPr txBox="1"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76267751" name="Google Shape;43;p16"/>
          <p:cNvSpPr txBox="1">
            <a:spLocks noGrp="1"/>
          </p:cNvSpPr>
          <p:nvPr>
            <p:ph type="body" idx="2"/>
          </p:nvPr>
        </p:nvSpPr>
        <p:spPr bwMode="auto"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112803297" name="Google Shape;44;p16"/>
          <p:cNvSpPr txBox="1">
            <a:spLocks noGrp="1"/>
          </p:cNvSpPr>
          <p:nvPr>
            <p:ph type="body" idx="3"/>
          </p:nvPr>
        </p:nvSpPr>
        <p:spPr bwMode="auto"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1227667643" name="Google Shape;45;p16"/>
          <p:cNvSpPr txBox="1">
            <a:spLocks noGrp="1"/>
          </p:cNvSpPr>
          <p:nvPr>
            <p:ph type="body" idx="4"/>
          </p:nvPr>
        </p:nvSpPr>
        <p:spPr bwMode="auto"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93386772" name="Google Shape;46;p16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8134080" name="Google Shape;47;p16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56421332" name="Google Shape;48;p16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83145" name="Google Shape;50;p17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6125487" name="Google Shape;51;p17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5123083" name="Google Shape;52;p17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593262" name="Google Shape;53;p17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ontent with Caption" type="objTx" userDrawn="1">
  <p:cSld name="OBJECT_WITH_CAPTIO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8095911" name="Google Shape;55;p18"/>
          <p:cNvSpPr txBox="1"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08111608" name="Google Shape;56;p18"/>
          <p:cNvSpPr txBox="1">
            <a:spLocks noGrp="1"/>
          </p:cNvSpPr>
          <p:nvPr>
            <p:ph type="body" idx="1"/>
          </p:nvPr>
        </p:nvSpPr>
        <p:spPr bwMode="auto"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799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1369377849" name="Google Shape;57;p18"/>
          <p:cNvSpPr txBox="1">
            <a:spLocks noGrp="1"/>
          </p:cNvSpPr>
          <p:nvPr>
            <p:ph type="body" idx="2"/>
          </p:nvPr>
        </p:nvSpPr>
        <p:spPr bwMode="auto"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>
              <a:defRPr/>
            </a:pPr>
            <a:endParaRPr/>
          </a:p>
        </p:txBody>
      </p:sp>
      <p:sp>
        <p:nvSpPr>
          <p:cNvPr id="783492458" name="Google Shape;58;p18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113026" name="Google Shape;59;p18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63778278" name="Google Shape;60;p18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Picture with Caption" type="picTx" userDrawn="1">
  <p:cSld name="PICTURE_WITH_CAPTIO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1482534" name="Google Shape;62;p19"/>
          <p:cNvSpPr txBox="1"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66214093" name="Google Shape;63;p19"/>
          <p:cNvSpPr>
            <a:spLocks noGrp="1"/>
          </p:cNvSpPr>
          <p:nvPr>
            <p:ph type="pic" idx="2"/>
          </p:nvPr>
        </p:nvSpPr>
        <p:spPr bwMode="auto"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272742551" name="Google Shape;64;p19"/>
          <p:cNvSpPr txBox="1">
            <a:spLocks noGrp="1"/>
          </p:cNvSpPr>
          <p:nvPr>
            <p:ph type="body" idx="1"/>
          </p:nvPr>
        </p:nvSpPr>
        <p:spPr bwMode="auto"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>
              <a:defRPr/>
            </a:pPr>
            <a:endParaRPr/>
          </a:p>
        </p:txBody>
      </p:sp>
      <p:sp>
        <p:nvSpPr>
          <p:cNvPr id="1482691587" name="Google Shape;65;p19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30349207" name="Google Shape;66;p19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32289787" name="Google Shape;67;p19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8048497" name="Google Shape;6;p10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615436708" name="Google Shape;7;p10"/>
          <p:cNvSpPr txBox="1"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799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784151799" name="Google Shape;8;p10"/>
          <p:cNvSpPr txBox="1">
            <a:spLocks noGrp="1"/>
          </p:cNvSpPr>
          <p:nvPr>
            <p:ph type="dt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58508018" name="Google Shape;9;p10"/>
          <p:cNvSpPr txBox="1">
            <a:spLocks noGrp="1"/>
          </p:cNvSpPr>
          <p:nvPr>
            <p:ph type="ft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582741436" name="Google Shape;10;p10"/>
          <p:cNvSpPr txBox="1">
            <a:spLocks noGrp="1"/>
          </p:cNvSpPr>
          <p:nvPr>
            <p:ph type="sldNum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F8AD8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6908946" name="Google Shape;84;p1"/>
          <p:cNvSpPr/>
          <p:nvPr/>
        </p:nvSpPr>
        <p:spPr bwMode="auto">
          <a:xfrm rot="-5400000">
            <a:off x="1316574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587722118" name="Google Shape;85;p1"/>
          <p:cNvSpPr txBox="1"/>
          <p:nvPr/>
        </p:nvSpPr>
        <p:spPr bwMode="auto"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292854133" name="Google Shape;86;p1"/>
          <p:cNvSpPr/>
          <p:nvPr/>
        </p:nvSpPr>
        <p:spPr bwMode="auto">
          <a:xfrm>
            <a:off x="1256612" y="437616"/>
            <a:ext cx="1870385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a:blipFill>
          <a:ln>
            <a:noFill/>
          </a:ln>
        </p:spPr>
      </p:sp>
      <p:sp>
        <p:nvSpPr>
          <p:cNvPr id="2050660226" name="Google Shape;87;p1"/>
          <p:cNvSpPr/>
          <p:nvPr/>
        </p:nvSpPr>
        <p:spPr bwMode="auto">
          <a:xfrm>
            <a:off x="12774446" y="753777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a:blipFill>
          <a:ln>
            <a:noFill/>
          </a:ln>
        </p:spPr>
      </p:sp>
      <p:pic>
        <p:nvPicPr>
          <p:cNvPr id="1524213039" name="Google Shape;88;p1"/>
          <p:cNvPicPr/>
          <p:nvPr/>
        </p:nvPicPr>
        <p:blipFill>
          <a:blip r:embed="rId6">
            <a:alphaModFix/>
          </a:blip>
          <a:stretch/>
        </p:blipFill>
        <p:spPr bwMode="auto">
          <a:xfrm rot="-10798857">
            <a:off x="3210228" y="2773447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1040718556" name="Google Shape;89;p1"/>
          <p:cNvSpPr/>
          <p:nvPr/>
        </p:nvSpPr>
        <p:spPr bwMode="auto"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a:blipFill>
          <a:ln>
            <a:noFill/>
          </a:ln>
        </p:spPr>
      </p:sp>
      <p:sp>
        <p:nvSpPr>
          <p:cNvPr id="822790081" name="Google Shape;90;p1"/>
          <p:cNvSpPr txBox="1"/>
          <p:nvPr/>
        </p:nvSpPr>
        <p:spPr bwMode="auto"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9600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</a:rPr>
              <a:t>HackOrbit</a:t>
            </a:r>
            <a:r>
              <a:rPr lang="en-US"/>
              <a:t>   </a:t>
            </a:r>
            <a:r>
              <a:rPr lang="en-US" sz="9600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</a:rPr>
              <a:t>2025</a:t>
            </a:r>
            <a:endParaRPr/>
          </a:p>
        </p:txBody>
      </p:sp>
      <p:sp>
        <p:nvSpPr>
          <p:cNvPr id="618194566" name="TextBox 618194565"/>
          <p:cNvSpPr txBox="1"/>
          <p:nvPr/>
        </p:nvSpPr>
        <p:spPr bwMode="auto">
          <a:xfrm>
            <a:off x="4765454" y="6378863"/>
            <a:ext cx="8010791" cy="1189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en-IN" sz="7200" b="1">
                <a:solidFill>
                  <a:schemeClr val="bg1"/>
                </a:solidFill>
                <a:highlight>
                  <a:srgbClr val="000000"/>
                </a:highlight>
              </a:rPr>
              <a:t>TEAM SRM IST</a:t>
            </a:r>
            <a:endParaRPr b="1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813934" name="Google Shape;96;p2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60618634" name="Google Shape;97;p2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  <p:txBody>
          <a:bodyPr/>
          <a:lstStyle/>
          <a:p>
            <a:pPr>
              <a:defRPr/>
            </a:pPr>
            <a:endParaRPr lang="en-IN"/>
          </a:p>
        </p:txBody>
      </p:sp>
      <p:pic>
        <p:nvPicPr>
          <p:cNvPr id="1179965397" name="Google Shape;98;p2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3773205" y="172341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643413928" name="Google Shape;99;p2"/>
          <p:cNvSpPr txBox="1"/>
          <p:nvPr/>
        </p:nvSpPr>
        <p:spPr bwMode="auto">
          <a:xfrm>
            <a:off x="2774698" y="1276485"/>
            <a:ext cx="13368960" cy="32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6350" b="0" i="0" u="none" strike="noStrike" cap="none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 THEME &amp; PROBLEM STATEMENT</a:t>
            </a:r>
            <a:endParaRPr>
              <a:highlight>
                <a:srgbClr val="000000"/>
              </a:highlight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63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63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00711419" name="Google Shape;100;p2"/>
          <p:cNvSpPr txBox="1"/>
          <p:nvPr/>
        </p:nvSpPr>
        <p:spPr bwMode="auto">
          <a:xfrm>
            <a:off x="4479436" y="2615909"/>
            <a:ext cx="8050345" cy="819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1"/>
              </a:lnSpc>
              <a:defRPr/>
            </a:pPr>
            <a:r>
              <a:rPr lang="en-US" sz="4800" b="1">
                <a:solidFill>
                  <a:srgbClr val="D9D9D9"/>
                </a:solidFill>
                <a:highlight>
                  <a:srgbClr val="000000"/>
                </a:highlight>
                <a:latin typeface="+mj-lt"/>
                <a:ea typeface="Playfair Display"/>
                <a:cs typeface="Playfair Display"/>
              </a:rPr>
              <a:t>Healthcare Technology</a:t>
            </a:r>
            <a:endParaRPr/>
          </a:p>
        </p:txBody>
      </p:sp>
      <p:sp>
        <p:nvSpPr>
          <p:cNvPr id="2013462191" name="TextBox 1"/>
          <p:cNvSpPr txBox="1"/>
          <p:nvPr/>
        </p:nvSpPr>
        <p:spPr bwMode="auto">
          <a:xfrm>
            <a:off x="2544028" y="4329356"/>
            <a:ext cx="13830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IN" sz="8000" b="1">
                <a:solidFill>
                  <a:schemeClr val="bg1"/>
                </a:solidFill>
                <a:highlight>
                  <a:srgbClr val="000000"/>
                </a:highlight>
              </a:rPr>
              <a:t>MediSense</a:t>
            </a:r>
            <a:r>
              <a:rPr lang="en-IN" sz="8000" b="1">
                <a:highlight>
                  <a:srgbClr val="000000"/>
                </a:highlight>
              </a:rPr>
              <a:t> </a:t>
            </a:r>
            <a:r>
              <a:rPr lang="en-IN" sz="8000" b="1">
                <a:solidFill>
                  <a:schemeClr val="bg1"/>
                </a:solidFill>
                <a:highlight>
                  <a:srgbClr val="000000"/>
                </a:highlight>
              </a:rPr>
              <a:t>AI</a:t>
            </a:r>
            <a:r>
              <a:rPr lang="en-US" sz="8000" b="1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8000">
                <a:solidFill>
                  <a:schemeClr val="bg1"/>
                </a:solidFill>
                <a:highlight>
                  <a:srgbClr val="000000"/>
                </a:highlight>
              </a:rPr>
              <a:t>– Smart Symptom-to-Action AI Health Assistant</a:t>
            </a:r>
            <a:endParaRPr lang="en-IN" sz="8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4AAD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8988516" name="Google Shape;105;p3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1093345892" name="Google Shape;106;p3"/>
          <p:cNvSpPr/>
          <p:nvPr/>
        </p:nvSpPr>
        <p:spPr bwMode="auto">
          <a:xfrm rot="-5400000">
            <a:off x="1549952" y="-442902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1338329690" name="Google Shape;107;p3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565662" y="2418319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3407367" name="Google Shape;108;p3"/>
          <p:cNvSpPr txBox="1"/>
          <p:nvPr/>
        </p:nvSpPr>
        <p:spPr bwMode="auto">
          <a:xfrm>
            <a:off x="4260432" y="81915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650" b="0" i="0" u="none" strike="noStrike" cap="none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PROPOSED SOLUTION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817105779" name="TextBox 1"/>
          <p:cNvSpPr txBox="1"/>
          <p:nvPr/>
        </p:nvSpPr>
        <p:spPr bwMode="auto">
          <a:xfrm>
            <a:off x="1141782" y="2416694"/>
            <a:ext cx="161734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An AI-powered multilingual web application that analyzes user symptoms and recommends appropriate medical actions based on severity.</a:t>
            </a:r>
            <a:endParaRPr lang="en-IN" sz="44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441261476" name="TextBox 2"/>
          <p:cNvSpPr txBox="1"/>
          <p:nvPr/>
        </p:nvSpPr>
        <p:spPr bwMode="auto">
          <a:xfrm>
            <a:off x="1057274" y="4540352"/>
            <a:ext cx="161734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Integrates Gemini AI and online pharmacy search to provide diagnosis support, health education, and medicine purchase assistance.</a:t>
            </a:r>
            <a:endParaRPr lang="en-IN" sz="44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76705726" name="TextBox 3"/>
          <p:cNvSpPr txBox="1"/>
          <p:nvPr/>
        </p:nvSpPr>
        <p:spPr bwMode="auto">
          <a:xfrm>
            <a:off x="1057275" y="6664009"/>
            <a:ext cx="16173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A secure and modern authentication system with email OTP verification, OAuth (Google), JWT-based session handling, rate limiting (sliding window counter), and a complete forgot password flow.</a:t>
            </a:r>
            <a:endParaRPr lang="en-IN" sz="44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9741981" name="Google Shape;114;p4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1708962518" name="Google Shape;115;p4"/>
          <p:cNvSpPr/>
          <p:nvPr/>
        </p:nvSpPr>
        <p:spPr bwMode="auto"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2134509949" name="Google Shape;116;p4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122547" y="2123986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17420939" name="Google Shape;117;p4"/>
          <p:cNvSpPr txBox="1"/>
          <p:nvPr/>
        </p:nvSpPr>
        <p:spPr bwMode="auto">
          <a:xfrm>
            <a:off x="4815514" y="843642"/>
            <a:ext cx="9286428" cy="94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650" b="0" i="0" u="none" strike="noStrike" cap="none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FLOWCHART / DIAGRAM</a:t>
            </a:r>
            <a:endParaRPr/>
          </a:p>
        </p:txBody>
      </p:sp>
      <p:pic>
        <p:nvPicPr>
          <p:cNvPr id="209530696" name="Picture 209530695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20" t="7225" r="5707" b="4912"/>
          <a:stretch/>
        </p:blipFill>
        <p:spPr bwMode="auto">
          <a:xfrm>
            <a:off x="897299" y="2305049"/>
            <a:ext cx="16287750" cy="8172450"/>
          </a:xfrm>
          <a:prstGeom prst="rect">
            <a:avLst/>
          </a:prstGeom>
        </p:spPr>
      </p:pic>
      <p:pic>
        <p:nvPicPr>
          <p:cNvPr id="1556498166" name="Picture 1556498165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>
            <a:off x="2376487" y="2671762"/>
            <a:ext cx="13535023" cy="71532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2207397" name="Google Shape;122;p5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1678021408" name="Google Shape;123;p5"/>
          <p:cNvSpPr/>
          <p:nvPr/>
        </p:nvSpPr>
        <p:spPr bwMode="auto"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2034103677" name="Google Shape;124;p5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2000262342" name="Google Shape;125;p5"/>
          <p:cNvSpPr txBox="1"/>
          <p:nvPr/>
        </p:nvSpPr>
        <p:spPr bwMode="auto">
          <a:xfrm>
            <a:off x="4832016" y="2012746"/>
            <a:ext cx="9131503" cy="94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650" b="0" i="0" u="none" strike="noStrike" cap="none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FLOWCHART / DIAGRAM</a:t>
            </a:r>
            <a:endParaRPr/>
          </a:p>
        </p:txBody>
      </p:sp>
      <p:sp>
        <p:nvSpPr>
          <p:cNvPr id="784326814" name="Google Shape;126;p5"/>
          <p:cNvSpPr txBox="1"/>
          <p:nvPr/>
        </p:nvSpPr>
        <p:spPr bwMode="auto">
          <a:xfrm>
            <a:off x="6938887" y="3522474"/>
            <a:ext cx="4884761" cy="71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4200" b="1" i="0" u="none" strike="noStrike" cap="none">
                <a:solidFill>
                  <a:schemeClr val="bg1"/>
                </a:solidFill>
                <a:highlight>
                  <a:srgbClr val="000000"/>
                </a:highlight>
                <a:latin typeface="Playfair Display"/>
                <a:ea typeface="Playfair Display"/>
                <a:cs typeface="Playfair Display"/>
              </a:rPr>
              <a:t>Explainer text</a:t>
            </a:r>
            <a:endParaRPr/>
          </a:p>
        </p:txBody>
      </p:sp>
      <p:sp>
        <p:nvSpPr>
          <p:cNvPr id="2078266763" name="TextBox 3"/>
          <p:cNvSpPr txBox="1"/>
          <p:nvPr/>
        </p:nvSpPr>
        <p:spPr bwMode="auto">
          <a:xfrm>
            <a:off x="1057274" y="5010149"/>
            <a:ext cx="16183529" cy="2103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sz="4400" b="0" i="0" u="none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Users authenticate via Email OTP or OAuth, then input symptoms which are processed and translated if needed using Gemini AI.</a:t>
            </a:r>
            <a:endParaRPr/>
          </a:p>
        </p:txBody>
      </p:sp>
      <p:sp>
        <p:nvSpPr>
          <p:cNvPr id="637915977" name="TextBox 637915976"/>
          <p:cNvSpPr txBox="1"/>
          <p:nvPr/>
        </p:nvSpPr>
        <p:spPr bwMode="auto">
          <a:xfrm>
            <a:off x="1163999" y="7391399"/>
            <a:ext cx="13129409" cy="21034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sz="4400" b="0" i="0" u="none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Based on severity, the system suggests nearby medical shops or hospitals, and if needed, compares medicine prices from online pharmacies.</a:t>
            </a:r>
            <a:endParaRPr sz="4400">
              <a:solidFill>
                <a:schemeClr val="bg1"/>
              </a:solidFill>
              <a:highlight>
                <a:srgbClr val="000000"/>
              </a:highlight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6361514" name="Google Shape;131;p6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1245687780" name="Google Shape;132;p6"/>
          <p:cNvSpPr/>
          <p:nvPr/>
        </p:nvSpPr>
        <p:spPr bwMode="auto">
          <a:xfrm rot="-5400000">
            <a:off x="1721402" y="-451360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1225343491" name="Google Shape;133;p6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931373527" name="Google Shape;134;p6"/>
          <p:cNvSpPr txBox="1"/>
          <p:nvPr/>
        </p:nvSpPr>
        <p:spPr bwMode="auto">
          <a:xfrm>
            <a:off x="4578608" y="56032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650" b="0" i="0" u="none" strike="noStrike" cap="none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FEATURES AND NOVELTY 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474630803" name="TextBox 1"/>
          <p:cNvSpPr txBox="1"/>
          <p:nvPr/>
        </p:nvSpPr>
        <p:spPr bwMode="auto">
          <a:xfrm>
            <a:off x="1409700" y="2613093"/>
            <a:ext cx="152019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  <a:t>AI-powered symptom analysis</a:t>
            </a:r>
            <a:endParaRPr/>
          </a:p>
          <a:p>
            <a:pPr>
              <a:defRPr/>
            </a:pPr>
            <a: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  <a:t>Smart medicine search</a:t>
            </a:r>
            <a:endParaRPr/>
          </a:p>
          <a:p>
            <a:pPr>
              <a:defRPr/>
            </a:pPr>
            <a: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  <a:t>Multilingual chat interface</a:t>
            </a:r>
            <a:endParaRPr/>
          </a:p>
          <a:p>
            <a:pPr>
              <a:defRPr/>
            </a:pPr>
            <a: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  <a:t>Privacy-first design</a:t>
            </a:r>
            <a:endParaRPr/>
          </a:p>
          <a:p>
            <a:pPr>
              <a:defRPr/>
            </a:pPr>
            <a:endParaRPr lang="en-IN" sz="440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r>
              <a:rPr lang="en-IN" sz="4400" b="1">
                <a:solidFill>
                  <a:schemeClr val="bg1"/>
                </a:solidFill>
                <a:highlight>
                  <a:srgbClr val="000000"/>
                </a:highlight>
              </a:rPr>
              <a:t>Novelty:</a:t>
            </a:r>
            <a:endParaRPr/>
          </a:p>
          <a:p>
            <a:pPr>
              <a:defRPr/>
            </a:pPr>
            <a:b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IN" sz="4400">
                <a:solidFill>
                  <a:schemeClr val="bg1"/>
                </a:solidFill>
                <a:highlight>
                  <a:srgbClr val="000000"/>
                </a:highlight>
              </a:rPr>
              <a:t>All-in-one AI assistant for diagnosis, education, and medicine — fast, simple, rural-friendly.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3736816" name="Google Shape;139;p7"/>
          <p:cNvSpPr/>
          <p:nvPr/>
        </p:nvSpPr>
        <p:spPr bwMode="auto">
          <a:xfrm rot="-5400000">
            <a:off x="1465443" y="-403564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1022009856" name="Google Shape;140;p7"/>
          <p:cNvPicPr/>
          <p:nvPr/>
        </p:nvPicPr>
        <p:blipFill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574219" y="1567020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969952654" name="Google Shape;141;p7"/>
          <p:cNvSpPr txBox="1"/>
          <p:nvPr/>
        </p:nvSpPr>
        <p:spPr bwMode="auto">
          <a:xfrm>
            <a:off x="2516621" y="367295"/>
            <a:ext cx="12058184" cy="1916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650" b="0" i="0" u="none" strike="noStrike" cap="none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DRAWBACK AND SHOWSTOPPERS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87954914" name="Rectangle 1"/>
          <p:cNvSpPr/>
          <p:nvPr/>
        </p:nvSpPr>
        <p:spPr bwMode="auto">
          <a:xfrm>
            <a:off x="1330681" y="2828636"/>
            <a:ext cx="15703701" cy="7467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400" b="1">
                <a:solidFill>
                  <a:schemeClr val="bg1"/>
                </a:solidFill>
                <a:highlight>
                  <a:srgbClr val="000000"/>
                </a:highlight>
              </a:rPr>
              <a:t>Existing Systems: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Lack of multilingual support in symptom analysis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Generic suggestions without severity-based action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No integration with pharmacies or health education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Weak authentication and privacy protection</a:t>
            </a:r>
            <a:endParaRPr/>
          </a:p>
          <a:p>
            <a:pPr>
              <a:defRPr/>
            </a:pPr>
            <a:r>
              <a:rPr lang="en-US" sz="4400" b="1">
                <a:solidFill>
                  <a:schemeClr val="bg1"/>
                </a:solidFill>
                <a:highlight>
                  <a:srgbClr val="000000"/>
                </a:highlight>
              </a:rPr>
              <a:t>Proposed Solution: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AI output may vary with vague symptom inputs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Not a substitute for certified medical advice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Requires stable internet for full functionality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Multilingual NLP may misinterpret local phrases</a:t>
            </a:r>
            <a:b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</a:br>
            <a:r>
              <a:rPr lang="en-US" sz="4400">
                <a:solidFill>
                  <a:schemeClr val="bg1"/>
                </a:solidFill>
                <a:highlight>
                  <a:srgbClr val="000000"/>
                </a:highlight>
              </a:rPr>
              <a:t>• Sensitive data risks if not securely handled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1975551" name="Google Shape;146;p8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1075982020" name="Google Shape;147;p8"/>
          <p:cNvSpPr/>
          <p:nvPr/>
        </p:nvSpPr>
        <p:spPr bwMode="auto"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767332141" name="Google Shape;148;p8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00995667" name="Google Shape;149;p8"/>
          <p:cNvSpPr txBox="1"/>
          <p:nvPr/>
        </p:nvSpPr>
        <p:spPr bwMode="auto">
          <a:xfrm>
            <a:off x="4663116" y="1813756"/>
            <a:ext cx="9138703" cy="94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IN" sz="5650" b="0" i="0" u="none" strike="noStrike" cap="none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TEAM SRM IST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1592514672" name="TextBox 1592514671"/>
          <p:cNvSpPr txBox="1"/>
          <p:nvPr/>
        </p:nvSpPr>
        <p:spPr bwMode="auto">
          <a:xfrm>
            <a:off x="1013181" y="4271817"/>
            <a:ext cx="16809732" cy="48466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en-IN" sz="4800">
                <a:solidFill>
                  <a:schemeClr val="bg1"/>
                </a:solidFill>
                <a:highlight>
                  <a:srgbClr val="000000"/>
                </a:highlight>
              </a:rPr>
              <a:t>Anandhraj R </a:t>
            </a:r>
            <a:r>
              <a:rPr lang="en-IN" sz="4800" b="0" i="0" u="none" strike="noStrike" cap="none" spc="0">
                <a:solidFill>
                  <a:schemeClr val="bg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</a:rPr>
              <a:t> (anandram221003@gmail.com) - 8610375292</a:t>
            </a:r>
            <a:endParaRPr sz="480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r>
              <a:rPr lang="en-IN" sz="4800">
                <a:solidFill>
                  <a:schemeClr val="bg1"/>
                </a:solidFill>
                <a:highlight>
                  <a:srgbClr val="000000"/>
                </a:highlight>
              </a:rPr>
              <a:t>Barath C T (barathctb@gmail.com) - 8778219462</a:t>
            </a:r>
            <a:endParaRPr sz="480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endParaRPr>
              <a:solidFill>
                <a:schemeClr val="bg1"/>
              </a:solidFill>
              <a:highlight>
                <a:srgbClr val="000000"/>
              </a:highlight>
            </a:endParaRPr>
          </a:p>
          <a:p>
            <a:pPr>
              <a:defRPr/>
            </a:pPr>
            <a:r>
              <a:rPr lang="en-IN" sz="4800">
                <a:solidFill>
                  <a:schemeClr val="bg1"/>
                </a:solidFill>
                <a:highlight>
                  <a:srgbClr val="000000"/>
                </a:highlight>
              </a:rPr>
              <a:t>Abhishek S (askabhishek079@gmail.com) - 8610535514</a:t>
            </a:r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5929618" name="Google Shape;155;p9"/>
          <p:cNvSpPr/>
          <p:nvPr/>
        </p:nvSpPr>
        <p:spPr bwMode="auto"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sp>
        <p:nvSpPr>
          <p:cNvPr id="444334016" name="Google Shape;156;p9"/>
          <p:cNvSpPr/>
          <p:nvPr/>
        </p:nvSpPr>
        <p:spPr bwMode="auto">
          <a:xfrm rot="-5400000">
            <a:off x="1549951" y="-468505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/>
          </a:blipFill>
          <a:ln>
            <a:noFill/>
          </a:ln>
        </p:spPr>
      </p:sp>
      <p:pic>
        <p:nvPicPr>
          <p:cNvPr id="631039012" name="Google Shape;157;p9"/>
          <p:cNvPicPr/>
          <p:nvPr/>
        </p:nvPicPr>
        <p:blipFill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99703940" name="Google Shape;158;p9"/>
          <p:cNvSpPr txBox="1"/>
          <p:nvPr/>
        </p:nvSpPr>
        <p:spPr bwMode="auto">
          <a:xfrm>
            <a:off x="2838966" y="1401679"/>
            <a:ext cx="11806962" cy="666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9000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</a:rPr>
              <a:t>T</a:t>
            </a:r>
            <a:r>
              <a:rPr lang="en-GB" sz="19000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</a:rPr>
              <a:t>HANK</a:t>
            </a:r>
            <a:r>
              <a:rPr lang="en-US" sz="19000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</a:rPr>
              <a:t>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306</Words>
  <Application>Microsoft Office PowerPoint</Application>
  <PresentationFormat>Custom</PresentationFormat>
  <Paragraphs>42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Premi j</dc:creator>
  <cp:lastModifiedBy>Premi J</cp:lastModifiedBy>
  <cp:revision>12</cp:revision>
  <dcterms:created xsi:type="dcterms:W3CDTF">2006-08-16T00:00:00Z</dcterms:created>
  <dcterms:modified xsi:type="dcterms:W3CDTF">2025-07-03T16:40:55Z</dcterms:modified>
</cp:coreProperties>
</file>